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64" r:id="rId4"/>
    <p:sldId id="267" r:id="rId5"/>
    <p:sldId id="268" r:id="rId6"/>
    <p:sldId id="265" r:id="rId7"/>
    <p:sldId id="266" r:id="rId8"/>
    <p:sldId id="270" r:id="rId9"/>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702"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charts/_rels/chart1.xml.rels><?xml version="1.0" encoding="UTF-8" standalone="yes"?>
<Relationships xmlns="http://schemas.openxmlformats.org/package/2006/relationships"><Relationship Id="rId1" Type="http://schemas.openxmlformats.org/officeDocument/2006/relationships/oleObject" Target="file:///C:\Users\Admin\Documents\2015-2016\semanas%20epidemiologicas%202016\semana%2012-2016\base%20flu%2007-04-2016.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Admin\Documents\2015-2016\semanas%20epidemiologicas%202016\semana%2012-2016\INFORMACION%20DENGUE%20SEM%2012.2016.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s-MX"/>
  <c:chart>
    <c:title>
      <c:tx>
        <c:rich>
          <a:bodyPr/>
          <a:lstStyle/>
          <a:p>
            <a:pPr>
              <a:defRPr sz="1100"/>
            </a:pPr>
            <a:r>
              <a:rPr lang="en-US" sz="1100"/>
              <a:t>BCS. CURVA EPIDEMICA SEMANAL A INFLUENZA 2015-2016</a:t>
            </a:r>
          </a:p>
        </c:rich>
      </c:tx>
      <c:layout>
        <c:manualLayout>
          <c:xMode val="edge"/>
          <c:yMode val="edge"/>
          <c:x val="0.27392833188881055"/>
          <c:y val="4.2639624434750029E-2"/>
        </c:manualLayout>
      </c:layout>
      <c:overlay val="1"/>
    </c:title>
    <c:plotArea>
      <c:layout>
        <c:manualLayout>
          <c:layoutTarget val="inner"/>
          <c:xMode val="edge"/>
          <c:yMode val="edge"/>
          <c:x val="7.4584555435243532E-2"/>
          <c:y val="6.5063527958659259E-2"/>
          <c:w val="0.91492306452347705"/>
          <c:h val="0.72646305025020652"/>
        </c:manualLayout>
      </c:layout>
      <c:lineChart>
        <c:grouping val="standard"/>
        <c:ser>
          <c:idx val="0"/>
          <c:order val="0"/>
          <c:tx>
            <c:strRef>
              <c:f>grafica!$E$2</c:f>
              <c:strCache>
                <c:ptCount val="1"/>
                <c:pt idx="0">
                  <c:v>probables 682</c:v>
                </c:pt>
              </c:strCache>
            </c:strRef>
          </c:tx>
          <c:marker>
            <c:symbol val="none"/>
          </c:marker>
          <c:cat>
            <c:strRef>
              <c:f>grafica!$D$3:$D$30</c:f>
              <c:strCache>
                <c:ptCount val="28"/>
                <c:pt idx="0">
                  <c:v>00-39</c:v>
                </c:pt>
                <c:pt idx="1">
                  <c:v>00-40</c:v>
                </c:pt>
                <c:pt idx="2">
                  <c:v>00-41</c:v>
                </c:pt>
                <c:pt idx="3">
                  <c:v>00-42</c:v>
                </c:pt>
                <c:pt idx="4">
                  <c:v>00-43</c:v>
                </c:pt>
                <c:pt idx="5">
                  <c:v>00-44</c:v>
                </c:pt>
                <c:pt idx="6">
                  <c:v>00-45</c:v>
                </c:pt>
                <c:pt idx="7">
                  <c:v>00-46</c:v>
                </c:pt>
                <c:pt idx="8">
                  <c:v>00-47</c:v>
                </c:pt>
                <c:pt idx="9">
                  <c:v>00-48</c:v>
                </c:pt>
                <c:pt idx="10">
                  <c:v>00-49</c:v>
                </c:pt>
                <c:pt idx="11">
                  <c:v>00-50</c:v>
                </c:pt>
                <c:pt idx="12">
                  <c:v>00-51</c:v>
                </c:pt>
                <c:pt idx="13">
                  <c:v>00-52</c:v>
                </c:pt>
                <c:pt idx="14">
                  <c:v>00-1</c:v>
                </c:pt>
                <c:pt idx="15">
                  <c:v>00-2</c:v>
                </c:pt>
                <c:pt idx="16">
                  <c:v>00-3</c:v>
                </c:pt>
                <c:pt idx="17">
                  <c:v>00-4</c:v>
                </c:pt>
                <c:pt idx="18">
                  <c:v>00-5</c:v>
                </c:pt>
                <c:pt idx="19">
                  <c:v>00-6</c:v>
                </c:pt>
                <c:pt idx="20">
                  <c:v>00-7</c:v>
                </c:pt>
                <c:pt idx="21">
                  <c:v>00-8</c:v>
                </c:pt>
                <c:pt idx="22">
                  <c:v>00-9</c:v>
                </c:pt>
                <c:pt idx="23">
                  <c:v>00-10</c:v>
                </c:pt>
                <c:pt idx="24">
                  <c:v>00-11</c:v>
                </c:pt>
                <c:pt idx="25">
                  <c:v>00-12</c:v>
                </c:pt>
                <c:pt idx="26">
                  <c:v>00-13</c:v>
                </c:pt>
                <c:pt idx="27">
                  <c:v>00-14</c:v>
                </c:pt>
              </c:strCache>
            </c:strRef>
          </c:cat>
          <c:val>
            <c:numRef>
              <c:f>grafica!$E$3:$E$30</c:f>
              <c:numCache>
                <c:formatCode>General</c:formatCode>
                <c:ptCount val="28"/>
                <c:pt idx="0">
                  <c:v>5</c:v>
                </c:pt>
                <c:pt idx="1">
                  <c:v>5</c:v>
                </c:pt>
                <c:pt idx="2">
                  <c:v>6</c:v>
                </c:pt>
                <c:pt idx="3">
                  <c:v>9</c:v>
                </c:pt>
                <c:pt idx="4">
                  <c:v>5</c:v>
                </c:pt>
                <c:pt idx="5">
                  <c:v>7</c:v>
                </c:pt>
                <c:pt idx="6">
                  <c:v>4</c:v>
                </c:pt>
                <c:pt idx="7">
                  <c:v>5</c:v>
                </c:pt>
                <c:pt idx="8">
                  <c:v>5</c:v>
                </c:pt>
                <c:pt idx="9">
                  <c:v>7</c:v>
                </c:pt>
                <c:pt idx="10">
                  <c:v>8</c:v>
                </c:pt>
                <c:pt idx="11">
                  <c:v>6</c:v>
                </c:pt>
                <c:pt idx="12">
                  <c:v>1</c:v>
                </c:pt>
                <c:pt idx="13">
                  <c:v>4</c:v>
                </c:pt>
                <c:pt idx="14">
                  <c:v>6</c:v>
                </c:pt>
                <c:pt idx="15">
                  <c:v>6</c:v>
                </c:pt>
                <c:pt idx="16">
                  <c:v>6</c:v>
                </c:pt>
                <c:pt idx="17">
                  <c:v>4</c:v>
                </c:pt>
                <c:pt idx="18">
                  <c:v>24</c:v>
                </c:pt>
                <c:pt idx="19">
                  <c:v>21</c:v>
                </c:pt>
                <c:pt idx="20">
                  <c:v>52</c:v>
                </c:pt>
                <c:pt idx="21">
                  <c:v>67</c:v>
                </c:pt>
                <c:pt idx="22">
                  <c:v>99</c:v>
                </c:pt>
                <c:pt idx="23">
                  <c:v>152</c:v>
                </c:pt>
                <c:pt idx="24">
                  <c:v>115</c:v>
                </c:pt>
                <c:pt idx="25">
                  <c:v>55</c:v>
                </c:pt>
                <c:pt idx="26">
                  <c:v>50</c:v>
                </c:pt>
                <c:pt idx="27">
                  <c:v>0</c:v>
                </c:pt>
              </c:numCache>
            </c:numRef>
          </c:val>
        </c:ser>
        <c:ser>
          <c:idx val="1"/>
          <c:order val="1"/>
          <c:tx>
            <c:strRef>
              <c:f>grafica!$F$2</c:f>
              <c:strCache>
                <c:ptCount val="1"/>
                <c:pt idx="0">
                  <c:v>confirmados 172</c:v>
                </c:pt>
              </c:strCache>
            </c:strRef>
          </c:tx>
          <c:marker>
            <c:symbol val="none"/>
          </c:marker>
          <c:cat>
            <c:strRef>
              <c:f>grafica!$D$3:$D$30</c:f>
              <c:strCache>
                <c:ptCount val="28"/>
                <c:pt idx="0">
                  <c:v>00-39</c:v>
                </c:pt>
                <c:pt idx="1">
                  <c:v>00-40</c:v>
                </c:pt>
                <c:pt idx="2">
                  <c:v>00-41</c:v>
                </c:pt>
                <c:pt idx="3">
                  <c:v>00-42</c:v>
                </c:pt>
                <c:pt idx="4">
                  <c:v>00-43</c:v>
                </c:pt>
                <c:pt idx="5">
                  <c:v>00-44</c:v>
                </c:pt>
                <c:pt idx="6">
                  <c:v>00-45</c:v>
                </c:pt>
                <c:pt idx="7">
                  <c:v>00-46</c:v>
                </c:pt>
                <c:pt idx="8">
                  <c:v>00-47</c:v>
                </c:pt>
                <c:pt idx="9">
                  <c:v>00-48</c:v>
                </c:pt>
                <c:pt idx="10">
                  <c:v>00-49</c:v>
                </c:pt>
                <c:pt idx="11">
                  <c:v>00-50</c:v>
                </c:pt>
                <c:pt idx="12">
                  <c:v>00-51</c:v>
                </c:pt>
                <c:pt idx="13">
                  <c:v>00-52</c:v>
                </c:pt>
                <c:pt idx="14">
                  <c:v>00-1</c:v>
                </c:pt>
                <c:pt idx="15">
                  <c:v>00-2</c:v>
                </c:pt>
                <c:pt idx="16">
                  <c:v>00-3</c:v>
                </c:pt>
                <c:pt idx="17">
                  <c:v>00-4</c:v>
                </c:pt>
                <c:pt idx="18">
                  <c:v>00-5</c:v>
                </c:pt>
                <c:pt idx="19">
                  <c:v>00-6</c:v>
                </c:pt>
                <c:pt idx="20">
                  <c:v>00-7</c:v>
                </c:pt>
                <c:pt idx="21">
                  <c:v>00-8</c:v>
                </c:pt>
                <c:pt idx="22">
                  <c:v>00-9</c:v>
                </c:pt>
                <c:pt idx="23">
                  <c:v>00-10</c:v>
                </c:pt>
                <c:pt idx="24">
                  <c:v>00-11</c:v>
                </c:pt>
                <c:pt idx="25">
                  <c:v>00-12</c:v>
                </c:pt>
                <c:pt idx="26">
                  <c:v>00-13</c:v>
                </c:pt>
                <c:pt idx="27">
                  <c:v>00-14</c:v>
                </c:pt>
              </c:strCache>
            </c:strRef>
          </c:cat>
          <c:val>
            <c:numRef>
              <c:f>grafica!$F$3:$F$30</c:f>
              <c:numCache>
                <c:formatCode>General</c:formatCode>
                <c:ptCount val="28"/>
                <c:pt idx="0">
                  <c:v>1</c:v>
                </c:pt>
                <c:pt idx="1">
                  <c:v>2</c:v>
                </c:pt>
                <c:pt idx="2">
                  <c:v>0</c:v>
                </c:pt>
                <c:pt idx="3">
                  <c:v>0</c:v>
                </c:pt>
                <c:pt idx="4">
                  <c:v>0</c:v>
                </c:pt>
                <c:pt idx="5">
                  <c:v>1</c:v>
                </c:pt>
                <c:pt idx="6">
                  <c:v>0</c:v>
                </c:pt>
                <c:pt idx="7">
                  <c:v>1</c:v>
                </c:pt>
                <c:pt idx="8">
                  <c:v>1</c:v>
                </c:pt>
                <c:pt idx="9">
                  <c:v>0</c:v>
                </c:pt>
                <c:pt idx="10">
                  <c:v>1</c:v>
                </c:pt>
                <c:pt idx="11">
                  <c:v>1</c:v>
                </c:pt>
                <c:pt idx="12">
                  <c:v>0</c:v>
                </c:pt>
                <c:pt idx="13">
                  <c:v>0</c:v>
                </c:pt>
                <c:pt idx="14">
                  <c:v>1</c:v>
                </c:pt>
                <c:pt idx="15">
                  <c:v>0</c:v>
                </c:pt>
                <c:pt idx="16">
                  <c:v>0</c:v>
                </c:pt>
                <c:pt idx="17">
                  <c:v>0</c:v>
                </c:pt>
                <c:pt idx="18">
                  <c:v>3</c:v>
                </c:pt>
                <c:pt idx="19">
                  <c:v>2</c:v>
                </c:pt>
                <c:pt idx="20">
                  <c:v>18</c:v>
                </c:pt>
                <c:pt idx="21">
                  <c:v>21</c:v>
                </c:pt>
                <c:pt idx="22">
                  <c:v>39</c:v>
                </c:pt>
                <c:pt idx="23">
                  <c:v>54</c:v>
                </c:pt>
                <c:pt idx="24">
                  <c:v>27</c:v>
                </c:pt>
                <c:pt idx="25">
                  <c:v>15</c:v>
                </c:pt>
                <c:pt idx="26">
                  <c:v>11</c:v>
                </c:pt>
                <c:pt idx="27">
                  <c:v>0</c:v>
                </c:pt>
              </c:numCache>
            </c:numRef>
          </c:val>
        </c:ser>
        <c:marker val="1"/>
        <c:axId val="53069312"/>
        <c:axId val="53071232"/>
      </c:lineChart>
      <c:catAx>
        <c:axId val="53069312"/>
        <c:scaling>
          <c:orientation val="minMax"/>
        </c:scaling>
        <c:axPos val="b"/>
        <c:title>
          <c:tx>
            <c:rich>
              <a:bodyPr/>
              <a:lstStyle/>
              <a:p>
                <a:pPr>
                  <a:defRPr sz="1000"/>
                </a:pPr>
                <a:r>
                  <a:rPr lang="en-US" sz="1000"/>
                  <a:t>semanas</a:t>
                </a:r>
              </a:p>
            </c:rich>
          </c:tx>
          <c:layout>
            <c:manualLayout>
              <c:xMode val="edge"/>
              <c:yMode val="edge"/>
              <c:x val="0.48566420261123261"/>
              <c:y val="0.92690546632287141"/>
            </c:manualLayout>
          </c:layout>
        </c:title>
        <c:tickLblPos val="nextTo"/>
        <c:txPr>
          <a:bodyPr/>
          <a:lstStyle/>
          <a:p>
            <a:pPr>
              <a:defRPr sz="800"/>
            </a:pPr>
            <a:endParaRPr lang="es-MX"/>
          </a:p>
        </c:txPr>
        <c:crossAx val="53071232"/>
        <c:crosses val="autoZero"/>
        <c:auto val="1"/>
        <c:lblAlgn val="ctr"/>
        <c:lblOffset val="100"/>
      </c:catAx>
      <c:valAx>
        <c:axId val="53071232"/>
        <c:scaling>
          <c:orientation val="minMax"/>
        </c:scaling>
        <c:axPos val="l"/>
        <c:title>
          <c:tx>
            <c:rich>
              <a:bodyPr rot="0" vert="wordArtVert"/>
              <a:lstStyle/>
              <a:p>
                <a:pPr>
                  <a:defRPr sz="1000"/>
                </a:pPr>
                <a:r>
                  <a:rPr lang="en-US" sz="1000"/>
                  <a:t>casos</a:t>
                </a:r>
              </a:p>
            </c:rich>
          </c:tx>
          <c:layout>
            <c:manualLayout>
              <c:xMode val="edge"/>
              <c:yMode val="edge"/>
              <c:x val="1.1585665804095886E-3"/>
              <c:y val="0.30362870040955992"/>
            </c:manualLayout>
          </c:layout>
        </c:title>
        <c:numFmt formatCode="General" sourceLinked="1"/>
        <c:tickLblPos val="nextTo"/>
        <c:crossAx val="53069312"/>
        <c:crosses val="autoZero"/>
        <c:crossBetween val="between"/>
      </c:valAx>
    </c:plotArea>
    <c:legend>
      <c:legendPos val="r"/>
      <c:layout>
        <c:manualLayout>
          <c:xMode val="edge"/>
          <c:yMode val="edge"/>
          <c:x val="0.2763741465851513"/>
          <c:y val="0.32891371277552267"/>
          <c:w val="0.17495369153622176"/>
          <c:h val="0.16685502547475684"/>
        </c:manualLayout>
      </c:layout>
    </c:legend>
    <c:plotVisOnly val="1"/>
    <c:dispBlanksAs val="gap"/>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s-MX"/>
  <c:chart>
    <c:title>
      <c:tx>
        <c:rich>
          <a:bodyPr/>
          <a:lstStyle/>
          <a:p>
            <a:pPr>
              <a:defRPr/>
            </a:pPr>
            <a:r>
              <a:rPr lang="en-US" sz="1000"/>
              <a:t>BCS. CURVA EPIDEMICA SEMANAL  A DENGUE SEGÚN RESULTADOS 2016</a:t>
            </a:r>
          </a:p>
        </c:rich>
      </c:tx>
      <c:layout>
        <c:manualLayout>
          <c:xMode val="edge"/>
          <c:yMode val="edge"/>
          <c:x val="0.18876226969519128"/>
          <c:y val="4.6296296296296335E-2"/>
        </c:manualLayout>
      </c:layout>
      <c:overlay val="1"/>
    </c:title>
    <c:plotArea>
      <c:layout>
        <c:manualLayout>
          <c:layoutTarget val="inner"/>
          <c:xMode val="edge"/>
          <c:yMode val="edge"/>
          <c:x val="6.7352699056077978E-2"/>
          <c:y val="5.1400554097404488E-2"/>
          <c:w val="0.92038214632453641"/>
          <c:h val="0.80484179060950811"/>
        </c:manualLayout>
      </c:layout>
      <c:barChart>
        <c:barDir val="col"/>
        <c:grouping val="clustered"/>
        <c:ser>
          <c:idx val="3"/>
          <c:order val="2"/>
          <c:tx>
            <c:strRef>
              <c:f>GRAFICA!$B$5</c:f>
              <c:strCache>
                <c:ptCount val="1"/>
                <c:pt idx="0">
                  <c:v>Total de casos probables                    323</c:v>
                </c:pt>
              </c:strCache>
            </c:strRef>
          </c:tx>
          <c:val>
            <c:numRef>
              <c:f>GRAFICA!$C$5:$P$5</c:f>
              <c:numCache>
                <c:formatCode>General</c:formatCode>
                <c:ptCount val="14"/>
                <c:pt idx="0">
                  <c:v>29</c:v>
                </c:pt>
                <c:pt idx="1">
                  <c:v>20</c:v>
                </c:pt>
                <c:pt idx="2">
                  <c:v>17</c:v>
                </c:pt>
                <c:pt idx="3">
                  <c:v>7</c:v>
                </c:pt>
                <c:pt idx="4">
                  <c:v>14</c:v>
                </c:pt>
                <c:pt idx="5">
                  <c:v>21</c:v>
                </c:pt>
                <c:pt idx="6">
                  <c:v>26</c:v>
                </c:pt>
                <c:pt idx="7">
                  <c:v>34</c:v>
                </c:pt>
                <c:pt idx="8">
                  <c:v>40</c:v>
                </c:pt>
                <c:pt idx="9">
                  <c:v>47</c:v>
                </c:pt>
                <c:pt idx="10">
                  <c:v>32</c:v>
                </c:pt>
                <c:pt idx="11">
                  <c:v>12</c:v>
                </c:pt>
                <c:pt idx="12">
                  <c:v>22</c:v>
                </c:pt>
                <c:pt idx="13">
                  <c:v>2</c:v>
                </c:pt>
              </c:numCache>
            </c:numRef>
          </c:val>
        </c:ser>
        <c:axId val="53836416"/>
        <c:axId val="53846784"/>
      </c:barChart>
      <c:lineChart>
        <c:grouping val="standard"/>
        <c:ser>
          <c:idx val="1"/>
          <c:order val="0"/>
          <c:tx>
            <c:strRef>
              <c:f>GRAFICA!$B$3</c:f>
              <c:strCache>
                <c:ptCount val="1"/>
                <c:pt idx="0">
                  <c:v>Casos de FHD confirmados                    0</c:v>
                </c:pt>
              </c:strCache>
            </c:strRef>
          </c:tx>
          <c:val>
            <c:numRef>
              <c:f>GRAFICA!$C$3:$P$3</c:f>
              <c:numCache>
                <c:formatCode>General</c:formatCode>
                <c:ptCount val="14"/>
                <c:pt idx="0">
                  <c:v>0</c:v>
                </c:pt>
                <c:pt idx="1">
                  <c:v>0</c:v>
                </c:pt>
                <c:pt idx="2">
                  <c:v>0</c:v>
                </c:pt>
                <c:pt idx="3">
                  <c:v>0</c:v>
                </c:pt>
                <c:pt idx="4">
                  <c:v>0</c:v>
                </c:pt>
                <c:pt idx="5">
                  <c:v>0</c:v>
                </c:pt>
                <c:pt idx="6">
                  <c:v>0</c:v>
                </c:pt>
                <c:pt idx="7">
                  <c:v>0</c:v>
                </c:pt>
                <c:pt idx="8">
                  <c:v>0</c:v>
                </c:pt>
                <c:pt idx="9">
                  <c:v>0</c:v>
                </c:pt>
                <c:pt idx="10">
                  <c:v>0</c:v>
                </c:pt>
                <c:pt idx="11">
                  <c:v>0</c:v>
                </c:pt>
                <c:pt idx="12">
                  <c:v>0</c:v>
                </c:pt>
                <c:pt idx="13">
                  <c:v>0</c:v>
                </c:pt>
              </c:numCache>
            </c:numRef>
          </c:val>
        </c:ser>
        <c:ser>
          <c:idx val="2"/>
          <c:order val="1"/>
          <c:tx>
            <c:strRef>
              <c:f>GRAFICA!$B$4</c:f>
              <c:strCache>
                <c:ptCount val="1"/>
                <c:pt idx="0">
                  <c:v>Casos de FD confirmados                    34</c:v>
                </c:pt>
              </c:strCache>
            </c:strRef>
          </c:tx>
          <c:val>
            <c:numRef>
              <c:f>GRAFICA!$C$4:$P$4</c:f>
              <c:numCache>
                <c:formatCode>General</c:formatCode>
                <c:ptCount val="14"/>
                <c:pt idx="0">
                  <c:v>3</c:v>
                </c:pt>
                <c:pt idx="1">
                  <c:v>4</c:v>
                </c:pt>
                <c:pt idx="2">
                  <c:v>1</c:v>
                </c:pt>
                <c:pt idx="3">
                  <c:v>2</c:v>
                </c:pt>
                <c:pt idx="4">
                  <c:v>2</c:v>
                </c:pt>
                <c:pt idx="5">
                  <c:v>2</c:v>
                </c:pt>
                <c:pt idx="6">
                  <c:v>5</c:v>
                </c:pt>
                <c:pt idx="7">
                  <c:v>5</c:v>
                </c:pt>
                <c:pt idx="8">
                  <c:v>1</c:v>
                </c:pt>
                <c:pt idx="9">
                  <c:v>4</c:v>
                </c:pt>
                <c:pt idx="10">
                  <c:v>2</c:v>
                </c:pt>
                <c:pt idx="11">
                  <c:v>0</c:v>
                </c:pt>
                <c:pt idx="12">
                  <c:v>1</c:v>
                </c:pt>
                <c:pt idx="13">
                  <c:v>0</c:v>
                </c:pt>
              </c:numCache>
            </c:numRef>
          </c:val>
        </c:ser>
        <c:marker val="1"/>
        <c:axId val="53836416"/>
        <c:axId val="53846784"/>
      </c:lineChart>
      <c:catAx>
        <c:axId val="53836416"/>
        <c:scaling>
          <c:orientation val="minMax"/>
        </c:scaling>
        <c:axPos val="b"/>
        <c:title>
          <c:tx>
            <c:rich>
              <a:bodyPr/>
              <a:lstStyle/>
              <a:p>
                <a:pPr>
                  <a:defRPr sz="800"/>
                </a:pPr>
                <a:r>
                  <a:rPr lang="en-US" sz="800"/>
                  <a:t>SEMANAS</a:t>
                </a:r>
              </a:p>
            </c:rich>
          </c:tx>
          <c:layout/>
        </c:title>
        <c:tickLblPos val="nextTo"/>
        <c:crossAx val="53846784"/>
        <c:crosses val="autoZero"/>
        <c:auto val="1"/>
        <c:lblAlgn val="ctr"/>
        <c:lblOffset val="100"/>
      </c:catAx>
      <c:valAx>
        <c:axId val="53846784"/>
        <c:scaling>
          <c:orientation val="minMax"/>
        </c:scaling>
        <c:axPos val="l"/>
        <c:majorGridlines/>
        <c:title>
          <c:tx>
            <c:rich>
              <a:bodyPr rot="0" vert="wordArtVert"/>
              <a:lstStyle/>
              <a:p>
                <a:pPr>
                  <a:defRPr/>
                </a:pPr>
                <a:r>
                  <a:rPr lang="en-US" sz="800"/>
                  <a:t>CASOS</a:t>
                </a:r>
              </a:p>
            </c:rich>
          </c:tx>
          <c:layout>
            <c:manualLayout>
              <c:xMode val="edge"/>
              <c:yMode val="edge"/>
              <c:x val="1.4345253256845005E-3"/>
              <c:y val="0.27517534266550014"/>
            </c:manualLayout>
          </c:layout>
        </c:title>
        <c:numFmt formatCode="General" sourceLinked="1"/>
        <c:tickLblPos val="nextTo"/>
        <c:crossAx val="53836416"/>
        <c:crosses val="autoZero"/>
        <c:crossBetween val="between"/>
      </c:valAx>
    </c:plotArea>
    <c:legend>
      <c:legendPos val="r"/>
      <c:layout>
        <c:manualLayout>
          <c:xMode val="edge"/>
          <c:yMode val="edge"/>
          <c:x val="0.14010240281146308"/>
          <c:y val="0.22916192767570717"/>
          <c:w val="0.29730969282848108"/>
          <c:h val="0.21760170603674542"/>
        </c:manualLayout>
      </c:layout>
      <c:txPr>
        <a:bodyPr/>
        <a:lstStyle/>
        <a:p>
          <a:pPr>
            <a:defRPr sz="800"/>
          </a:pPr>
          <a:endParaRPr lang="es-MX"/>
        </a:p>
      </c:txPr>
    </c:legend>
    <c:plotVisOnly val="1"/>
    <c:dispBlanksAs val="gap"/>
  </c:chart>
  <c:externalData r:id="rId1"/>
</c:chartSpace>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image" Target="../media/image9.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2.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15F23D09-358B-4DD8-8F83-1C73D9174C48}" type="datetimeFigureOut">
              <a:rPr lang="es-MX" smtClean="0"/>
              <a:pPr/>
              <a:t>13/08/2016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C2D8103D-13A2-4E59-BA68-565F6BE8913A}" type="slidenum">
              <a:rPr lang="es-MX" smtClean="0"/>
              <a:pPr/>
              <a:t>‹Nº›</a:t>
            </a:fld>
            <a:endParaRPr lang="es-MX"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5F23D09-358B-4DD8-8F83-1C73D9174C48}" type="datetimeFigureOut">
              <a:rPr lang="es-MX" smtClean="0"/>
              <a:pPr/>
              <a:t>13/08/2016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C2D8103D-13A2-4E59-BA68-565F6BE8913A}" type="slidenum">
              <a:rPr lang="es-MX" smtClean="0"/>
              <a:pPr/>
              <a:t>‹Nº›</a:t>
            </a:fld>
            <a:endParaRPr lang="es-MX"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5F23D09-358B-4DD8-8F83-1C73D9174C48}" type="datetimeFigureOut">
              <a:rPr lang="es-MX" smtClean="0"/>
              <a:pPr/>
              <a:t>13/08/2016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C2D8103D-13A2-4E59-BA68-565F6BE8913A}" type="slidenum">
              <a:rPr lang="es-MX" smtClean="0"/>
              <a:pPr/>
              <a:t>‹Nº›</a:t>
            </a:fld>
            <a:endParaRPr lang="es-MX"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5F23D09-358B-4DD8-8F83-1C73D9174C48}" type="datetimeFigureOut">
              <a:rPr lang="es-MX" smtClean="0"/>
              <a:pPr/>
              <a:t>13/08/2016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C2D8103D-13A2-4E59-BA68-565F6BE8913A}" type="slidenum">
              <a:rPr lang="es-MX" smtClean="0"/>
              <a:pPr/>
              <a:t>‹Nº›</a:t>
            </a:fld>
            <a:endParaRPr lang="es-MX"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5F23D09-358B-4DD8-8F83-1C73D9174C48}" type="datetimeFigureOut">
              <a:rPr lang="es-MX" smtClean="0"/>
              <a:pPr/>
              <a:t>13/08/2016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C2D8103D-13A2-4E59-BA68-565F6BE8913A}" type="slidenum">
              <a:rPr lang="es-MX" smtClean="0"/>
              <a:pPr/>
              <a:t>‹Nº›</a:t>
            </a:fld>
            <a:endParaRPr lang="es-MX"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15F23D09-358B-4DD8-8F83-1C73D9174C48}" type="datetimeFigureOut">
              <a:rPr lang="es-MX" smtClean="0"/>
              <a:pPr/>
              <a:t>13/08/2016</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C2D8103D-13A2-4E59-BA68-565F6BE8913A}" type="slidenum">
              <a:rPr lang="es-MX" smtClean="0"/>
              <a:pPr/>
              <a:t>‹Nº›</a:t>
            </a:fld>
            <a:endParaRPr lang="es-MX"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15F23D09-358B-4DD8-8F83-1C73D9174C48}" type="datetimeFigureOut">
              <a:rPr lang="es-MX" smtClean="0"/>
              <a:pPr/>
              <a:t>13/08/2016</a:t>
            </a:fld>
            <a:endParaRPr lang="es-MX" dirty="0"/>
          </a:p>
        </p:txBody>
      </p:sp>
      <p:sp>
        <p:nvSpPr>
          <p:cNvPr id="8" name="7 Marcador de pie de página"/>
          <p:cNvSpPr>
            <a:spLocks noGrp="1"/>
          </p:cNvSpPr>
          <p:nvPr>
            <p:ph type="ftr" sz="quarter" idx="11"/>
          </p:nvPr>
        </p:nvSpPr>
        <p:spPr/>
        <p:txBody>
          <a:bodyPr/>
          <a:lstStyle/>
          <a:p>
            <a:endParaRPr lang="es-MX" dirty="0"/>
          </a:p>
        </p:txBody>
      </p:sp>
      <p:sp>
        <p:nvSpPr>
          <p:cNvPr id="9" name="8 Marcador de número de diapositiva"/>
          <p:cNvSpPr>
            <a:spLocks noGrp="1"/>
          </p:cNvSpPr>
          <p:nvPr>
            <p:ph type="sldNum" sz="quarter" idx="12"/>
          </p:nvPr>
        </p:nvSpPr>
        <p:spPr/>
        <p:txBody>
          <a:bodyPr/>
          <a:lstStyle/>
          <a:p>
            <a:fld id="{C2D8103D-13A2-4E59-BA68-565F6BE8913A}" type="slidenum">
              <a:rPr lang="es-MX" smtClean="0"/>
              <a:pPr/>
              <a:t>‹Nº›</a:t>
            </a:fld>
            <a:endParaRPr lang="es-MX"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15F23D09-358B-4DD8-8F83-1C73D9174C48}" type="datetimeFigureOut">
              <a:rPr lang="es-MX" smtClean="0"/>
              <a:pPr/>
              <a:t>13/08/2016</a:t>
            </a:fld>
            <a:endParaRPr lang="es-MX" dirty="0"/>
          </a:p>
        </p:txBody>
      </p:sp>
      <p:sp>
        <p:nvSpPr>
          <p:cNvPr id="4" name="3 Marcador de pie de página"/>
          <p:cNvSpPr>
            <a:spLocks noGrp="1"/>
          </p:cNvSpPr>
          <p:nvPr>
            <p:ph type="ftr" sz="quarter" idx="11"/>
          </p:nvPr>
        </p:nvSpPr>
        <p:spPr/>
        <p:txBody>
          <a:bodyPr/>
          <a:lstStyle/>
          <a:p>
            <a:endParaRPr lang="es-MX" dirty="0"/>
          </a:p>
        </p:txBody>
      </p:sp>
      <p:sp>
        <p:nvSpPr>
          <p:cNvPr id="5" name="4 Marcador de número de diapositiva"/>
          <p:cNvSpPr>
            <a:spLocks noGrp="1"/>
          </p:cNvSpPr>
          <p:nvPr>
            <p:ph type="sldNum" sz="quarter" idx="12"/>
          </p:nvPr>
        </p:nvSpPr>
        <p:spPr/>
        <p:txBody>
          <a:bodyPr/>
          <a:lstStyle/>
          <a:p>
            <a:fld id="{C2D8103D-13A2-4E59-BA68-565F6BE8913A}" type="slidenum">
              <a:rPr lang="es-MX" smtClean="0"/>
              <a:pPr/>
              <a:t>‹Nº›</a:t>
            </a:fld>
            <a:endParaRPr lang="es-MX"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5F23D09-358B-4DD8-8F83-1C73D9174C48}" type="datetimeFigureOut">
              <a:rPr lang="es-MX" smtClean="0"/>
              <a:pPr/>
              <a:t>13/08/2016</a:t>
            </a:fld>
            <a:endParaRPr lang="es-MX" dirty="0"/>
          </a:p>
        </p:txBody>
      </p:sp>
      <p:sp>
        <p:nvSpPr>
          <p:cNvPr id="3" name="2 Marcador de pie de página"/>
          <p:cNvSpPr>
            <a:spLocks noGrp="1"/>
          </p:cNvSpPr>
          <p:nvPr>
            <p:ph type="ftr" sz="quarter" idx="11"/>
          </p:nvPr>
        </p:nvSpPr>
        <p:spPr/>
        <p:txBody>
          <a:bodyPr/>
          <a:lstStyle/>
          <a:p>
            <a:endParaRPr lang="es-MX" dirty="0"/>
          </a:p>
        </p:txBody>
      </p:sp>
      <p:sp>
        <p:nvSpPr>
          <p:cNvPr id="4" name="3 Marcador de número de diapositiva"/>
          <p:cNvSpPr>
            <a:spLocks noGrp="1"/>
          </p:cNvSpPr>
          <p:nvPr>
            <p:ph type="sldNum" sz="quarter" idx="12"/>
          </p:nvPr>
        </p:nvSpPr>
        <p:spPr/>
        <p:txBody>
          <a:bodyPr/>
          <a:lstStyle/>
          <a:p>
            <a:fld id="{C2D8103D-13A2-4E59-BA68-565F6BE8913A}" type="slidenum">
              <a:rPr lang="es-MX" smtClean="0"/>
              <a:pPr/>
              <a:t>‹Nº›</a:t>
            </a:fld>
            <a:endParaRPr lang="es-MX"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5F23D09-358B-4DD8-8F83-1C73D9174C48}" type="datetimeFigureOut">
              <a:rPr lang="es-MX" smtClean="0"/>
              <a:pPr/>
              <a:t>13/08/2016</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C2D8103D-13A2-4E59-BA68-565F6BE8913A}" type="slidenum">
              <a:rPr lang="es-MX" smtClean="0"/>
              <a:pPr/>
              <a:t>‹Nº›</a:t>
            </a:fld>
            <a:endParaRPr lang="es-MX"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5F23D09-358B-4DD8-8F83-1C73D9174C48}" type="datetimeFigureOut">
              <a:rPr lang="es-MX" smtClean="0"/>
              <a:pPr/>
              <a:t>13/08/2016</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C2D8103D-13A2-4E59-BA68-565F6BE8913A}" type="slidenum">
              <a:rPr lang="es-MX" smtClean="0"/>
              <a:pPr/>
              <a:t>‹Nº›</a:t>
            </a:fld>
            <a:endParaRPr lang="es-MX"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F23D09-358B-4DD8-8F83-1C73D9174C48}" type="datetimeFigureOut">
              <a:rPr lang="es-MX" smtClean="0"/>
              <a:pPr/>
              <a:t>13/08/2016</a:t>
            </a:fld>
            <a:endParaRPr lang="es-MX"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D8103D-13A2-4E59-BA68-565F6BE8913A}" type="slidenum">
              <a:rPr lang="es-MX" smtClean="0"/>
              <a:pPr/>
              <a:t>‹Nº›</a:t>
            </a:fld>
            <a:endParaRPr lang="es-MX"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package" Target="../embeddings/Microsoft_Excel_Worksheet1.xlsx"/><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chart" Target="../charts/char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6.xml"/><Relationship Id="rId1" Type="http://schemas.openxmlformats.org/officeDocument/2006/relationships/vmlDrawing" Target="../drawings/vmlDrawing2.vml"/><Relationship Id="rId5" Type="http://schemas.openxmlformats.org/officeDocument/2006/relationships/package" Target="../embeddings/Microsoft_Excel_Worksheet2.xlsx"/><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6.xml"/><Relationship Id="rId1" Type="http://schemas.openxmlformats.org/officeDocument/2006/relationships/vmlDrawing" Target="../drawings/vmlDrawing3.vml"/><Relationship Id="rId6" Type="http://schemas.openxmlformats.org/officeDocument/2006/relationships/package" Target="../embeddings/Microsoft_Excel_Worksheet4.xlsx"/><Relationship Id="rId5" Type="http://schemas.openxmlformats.org/officeDocument/2006/relationships/package" Target="../embeddings/Microsoft_Excel_Worksheet3.xlsx"/><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6.xml"/><Relationship Id="rId1" Type="http://schemas.openxmlformats.org/officeDocument/2006/relationships/vmlDrawing" Target="../drawings/vmlDrawing4.vml"/><Relationship Id="rId6" Type="http://schemas.openxmlformats.org/officeDocument/2006/relationships/package" Target="../embeddings/Microsoft_Excel_Worksheet5.xlsx"/><Relationship Id="rId5" Type="http://schemas.openxmlformats.org/officeDocument/2006/relationships/chart" Target="../charts/chart2.xml"/><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1700808"/>
            <a:ext cx="7772400" cy="650503"/>
          </a:xfrm>
        </p:spPr>
        <p:txBody>
          <a:bodyPr>
            <a:normAutofit/>
          </a:bodyPr>
          <a:lstStyle/>
          <a:p>
            <a:r>
              <a:rPr lang="es-MX" sz="3200" dirty="0" smtClean="0"/>
              <a:t>B.C.S.  PANORAMA EPIDEMIOLOGICO 2016</a:t>
            </a:r>
            <a:endParaRPr lang="es-MX" sz="3200" dirty="0"/>
          </a:p>
        </p:txBody>
      </p:sp>
      <p:sp>
        <p:nvSpPr>
          <p:cNvPr id="3" name="2 Subtítulo"/>
          <p:cNvSpPr>
            <a:spLocks noGrp="1"/>
          </p:cNvSpPr>
          <p:nvPr>
            <p:ph type="subTitle" idx="1"/>
          </p:nvPr>
        </p:nvSpPr>
        <p:spPr>
          <a:xfrm>
            <a:off x="1259632" y="2636912"/>
            <a:ext cx="6400800" cy="1752600"/>
          </a:xfrm>
        </p:spPr>
        <p:txBody>
          <a:bodyPr>
            <a:normAutofit/>
          </a:bodyPr>
          <a:lstStyle/>
          <a:p>
            <a:r>
              <a:rPr lang="es-MX" sz="2800" dirty="0" smtClean="0"/>
              <a:t>MORBILIDAD GENERAL, INFLUENZA DENGUE,   SEMANA  # 12 AÑO 2016</a:t>
            </a:r>
            <a:endParaRPr lang="es-MX" sz="2800" dirty="0"/>
          </a:p>
        </p:txBody>
      </p:sp>
      <p:pic>
        <p:nvPicPr>
          <p:cNvPr id="5" name="4 Imagen" descr="sLUD FEDERAL.png"/>
          <p:cNvPicPr>
            <a:picLocks noChangeAspect="1"/>
          </p:cNvPicPr>
          <p:nvPr/>
        </p:nvPicPr>
        <p:blipFill>
          <a:blip r:embed="rId2" cstate="print"/>
          <a:stretch>
            <a:fillRect/>
          </a:stretch>
        </p:blipFill>
        <p:spPr>
          <a:xfrm>
            <a:off x="5580112" y="620688"/>
            <a:ext cx="2894629" cy="859465"/>
          </a:xfrm>
          <a:prstGeom prst="rect">
            <a:avLst/>
          </a:prstGeom>
        </p:spPr>
      </p:pic>
      <p:sp>
        <p:nvSpPr>
          <p:cNvPr id="6" name="5 CuadroTexto"/>
          <p:cNvSpPr txBox="1"/>
          <p:nvPr/>
        </p:nvSpPr>
        <p:spPr>
          <a:xfrm>
            <a:off x="4499992" y="5373216"/>
            <a:ext cx="4320480" cy="1015663"/>
          </a:xfrm>
          <a:prstGeom prst="rect">
            <a:avLst/>
          </a:prstGeom>
          <a:noFill/>
        </p:spPr>
        <p:txBody>
          <a:bodyPr wrap="square" rtlCol="0">
            <a:spAutoFit/>
          </a:bodyPr>
          <a:lstStyle/>
          <a:p>
            <a:r>
              <a:rPr lang="es-MX" sz="1200" dirty="0" smtClean="0"/>
              <a:t>FUENTE: PLATAFORMA SINAVE. SUIVE WINDOWS. SSA</a:t>
            </a:r>
          </a:p>
          <a:p>
            <a:r>
              <a:rPr lang="es-MX" sz="1200" dirty="0" smtClean="0"/>
              <a:t>CORTE DE INFORMACION AL   07 - 04 -2016   </a:t>
            </a:r>
          </a:p>
          <a:p>
            <a:r>
              <a:rPr lang="es-MX" sz="1200" dirty="0" smtClean="0"/>
              <a:t>DEPARTAMENTO DE </a:t>
            </a:r>
            <a:r>
              <a:rPr lang="es-MX" sz="1100" dirty="0" smtClean="0"/>
              <a:t>VIGILANCIA</a:t>
            </a:r>
            <a:r>
              <a:rPr lang="es-MX" sz="1200" dirty="0" smtClean="0"/>
              <a:t> EPIDEMIOLOGICA</a:t>
            </a:r>
          </a:p>
          <a:p>
            <a:r>
              <a:rPr lang="es-MX" sz="1200" dirty="0" smtClean="0"/>
              <a:t>RESPONSABLE: DR. MAURICIO E. BERNAL HERNANDEZ</a:t>
            </a:r>
          </a:p>
          <a:p>
            <a:endParaRPr lang="es-MX" sz="1200" dirty="0" smtClean="0"/>
          </a:p>
        </p:txBody>
      </p:sp>
      <p:pic>
        <p:nvPicPr>
          <p:cNvPr id="7" name="6 Imagen"/>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539552" y="213379"/>
            <a:ext cx="2021588" cy="1266774"/>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195736" y="940093"/>
            <a:ext cx="4104456" cy="792088"/>
          </a:xfrm>
        </p:spPr>
        <p:txBody>
          <a:bodyPr>
            <a:normAutofit/>
          </a:bodyPr>
          <a:lstStyle/>
          <a:p>
            <a:r>
              <a:rPr lang="es-MX" sz="2800" dirty="0" smtClean="0"/>
              <a:t>MORBILIDAD GENERAL </a:t>
            </a:r>
            <a:endParaRPr lang="es-MX" sz="2800" dirty="0"/>
          </a:p>
        </p:txBody>
      </p:sp>
      <p:pic>
        <p:nvPicPr>
          <p:cNvPr id="6" name="5 Imagen" descr="sLUD FEDERAL.png"/>
          <p:cNvPicPr>
            <a:picLocks noChangeAspect="1"/>
          </p:cNvPicPr>
          <p:nvPr/>
        </p:nvPicPr>
        <p:blipFill>
          <a:blip r:embed="rId3" cstate="print"/>
          <a:stretch>
            <a:fillRect/>
          </a:stretch>
        </p:blipFill>
        <p:spPr>
          <a:xfrm>
            <a:off x="6300192" y="476672"/>
            <a:ext cx="2462581" cy="859465"/>
          </a:xfrm>
          <a:prstGeom prst="rect">
            <a:avLst/>
          </a:prstGeom>
        </p:spPr>
      </p:pic>
      <p:pic>
        <p:nvPicPr>
          <p:cNvPr id="7" name="6 Imagen"/>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539552" y="262212"/>
            <a:ext cx="1491391" cy="934540"/>
          </a:xfrm>
          <a:prstGeom prst="rect">
            <a:avLst/>
          </a:prstGeom>
        </p:spPr>
      </p:pic>
      <p:graphicFrame>
        <p:nvGraphicFramePr>
          <p:cNvPr id="3" name="2 Objeto"/>
          <p:cNvGraphicFramePr>
            <a:graphicFrameLocks noChangeAspect="1"/>
          </p:cNvGraphicFramePr>
          <p:nvPr>
            <p:extLst>
              <p:ext uri="{D42A27DB-BD31-4B8C-83A1-F6EECF244321}">
                <p14:modId xmlns="" xmlns:p14="http://schemas.microsoft.com/office/powerpoint/2010/main" val="1992423648"/>
              </p:ext>
            </p:extLst>
          </p:nvPr>
        </p:nvGraphicFramePr>
        <p:xfrm>
          <a:off x="899592" y="1844824"/>
          <a:ext cx="6891338" cy="4487863"/>
        </p:xfrm>
        <a:graphic>
          <a:graphicData uri="http://schemas.openxmlformats.org/presentationml/2006/ole">
            <p:oleObj spid="_x0000_s1032" name="Hoja de cálculo" r:id="rId5" imgW="6505650" imgH="7715250" progId="Excel.Sheet.12">
              <p:embed/>
            </p:oleObj>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5 Imagen" descr="sLUD FEDERAL.png"/>
          <p:cNvPicPr>
            <a:picLocks noChangeAspect="1"/>
          </p:cNvPicPr>
          <p:nvPr/>
        </p:nvPicPr>
        <p:blipFill>
          <a:blip r:embed="rId2" cstate="print"/>
          <a:stretch>
            <a:fillRect/>
          </a:stretch>
        </p:blipFill>
        <p:spPr>
          <a:xfrm>
            <a:off x="6300192" y="476672"/>
            <a:ext cx="2462581" cy="859465"/>
          </a:xfrm>
          <a:prstGeom prst="rect">
            <a:avLst/>
          </a:prstGeom>
        </p:spPr>
      </p:pic>
      <p:pic>
        <p:nvPicPr>
          <p:cNvPr id="7" name="6 Imagen"/>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827584" y="404664"/>
            <a:ext cx="1362927" cy="854042"/>
          </a:xfrm>
          <a:prstGeom prst="rect">
            <a:avLst/>
          </a:prstGeom>
        </p:spPr>
      </p:pic>
      <p:sp>
        <p:nvSpPr>
          <p:cNvPr id="3" name="2 CuadroTexto"/>
          <p:cNvSpPr txBox="1"/>
          <p:nvPr/>
        </p:nvSpPr>
        <p:spPr>
          <a:xfrm>
            <a:off x="2987824" y="1412776"/>
            <a:ext cx="3168352" cy="369332"/>
          </a:xfrm>
          <a:prstGeom prst="rect">
            <a:avLst/>
          </a:prstGeom>
          <a:noFill/>
        </p:spPr>
        <p:txBody>
          <a:bodyPr wrap="square" rtlCol="0">
            <a:spAutoFit/>
          </a:bodyPr>
          <a:lstStyle/>
          <a:p>
            <a:r>
              <a:rPr lang="es-MX" dirty="0" smtClean="0"/>
              <a:t>INFLUENZA 2016</a:t>
            </a:r>
            <a:endParaRPr lang="es-MX" dirty="0"/>
          </a:p>
        </p:txBody>
      </p:sp>
      <p:pic>
        <p:nvPicPr>
          <p:cNvPr id="4100" name="Picture 4"/>
          <p:cNvPicPr>
            <a:picLocks noChangeAspect="1" noChangeArrowheads="1"/>
          </p:cNvPicPr>
          <p:nvPr/>
        </p:nvPicPr>
        <p:blipFill rotWithShape="1">
          <a:blip r:embed="rId4" cstate="print">
            <a:extLst>
              <a:ext uri="{28A0092B-C50C-407E-A947-70E740481C1C}">
                <a14:useLocalDpi xmlns="" xmlns:a14="http://schemas.microsoft.com/office/drawing/2010/main" val="0"/>
              </a:ext>
            </a:extLst>
          </a:blip>
          <a:srcRect l="22818" t="8658" r="24938" b="6414"/>
          <a:stretch/>
        </p:blipFill>
        <p:spPr bwMode="auto">
          <a:xfrm>
            <a:off x="467544" y="404664"/>
            <a:ext cx="8136904" cy="6212704"/>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Tree>
    <p:extLst>
      <p:ext uri="{BB962C8B-B14F-4D97-AF65-F5344CB8AC3E}">
        <p14:creationId xmlns="" xmlns:p14="http://schemas.microsoft.com/office/powerpoint/2010/main" val="29431668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5 Imagen" descr="sLUD FEDERAL.png"/>
          <p:cNvPicPr>
            <a:picLocks noChangeAspect="1"/>
          </p:cNvPicPr>
          <p:nvPr/>
        </p:nvPicPr>
        <p:blipFill>
          <a:blip r:embed="rId2" cstate="print"/>
          <a:stretch>
            <a:fillRect/>
          </a:stretch>
        </p:blipFill>
        <p:spPr>
          <a:xfrm>
            <a:off x="6300192" y="476672"/>
            <a:ext cx="2462581" cy="859465"/>
          </a:xfrm>
          <a:prstGeom prst="rect">
            <a:avLst/>
          </a:prstGeom>
        </p:spPr>
      </p:pic>
      <p:pic>
        <p:nvPicPr>
          <p:cNvPr id="8" name="6 Imagen"/>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395536" y="273017"/>
            <a:ext cx="1512168" cy="947560"/>
          </a:xfrm>
          <a:prstGeom prst="rect">
            <a:avLst/>
          </a:prstGeom>
        </p:spPr>
      </p:pic>
      <p:sp>
        <p:nvSpPr>
          <p:cNvPr id="14" name="13 Título"/>
          <p:cNvSpPr>
            <a:spLocks noGrp="1"/>
          </p:cNvSpPr>
          <p:nvPr>
            <p:ph type="title"/>
          </p:nvPr>
        </p:nvSpPr>
        <p:spPr>
          <a:xfrm>
            <a:off x="2771800" y="1124744"/>
            <a:ext cx="2736304" cy="504056"/>
          </a:xfrm>
        </p:spPr>
        <p:txBody>
          <a:bodyPr>
            <a:normAutofit/>
          </a:bodyPr>
          <a:lstStyle/>
          <a:p>
            <a:r>
              <a:rPr lang="es-MX" sz="1400" dirty="0" smtClean="0">
                <a:latin typeface="Arial Narrow" pitchFamily="34" charset="0"/>
              </a:rPr>
              <a:t>INFLUENZA  2016</a:t>
            </a:r>
            <a:endParaRPr lang="es-MX" sz="1400" dirty="0">
              <a:latin typeface="Arial Narrow" pitchFamily="34" charset="0"/>
            </a:endParaRPr>
          </a:p>
        </p:txBody>
      </p:sp>
      <p:graphicFrame>
        <p:nvGraphicFramePr>
          <p:cNvPr id="5" name="6 Gráfico"/>
          <p:cNvGraphicFramePr>
            <a:graphicFrameLocks/>
          </p:cNvGraphicFramePr>
          <p:nvPr>
            <p:extLst>
              <p:ext uri="{D42A27DB-BD31-4B8C-83A1-F6EECF244321}">
                <p14:modId xmlns="" xmlns:p14="http://schemas.microsoft.com/office/powerpoint/2010/main" val="932802604"/>
              </p:ext>
            </p:extLst>
          </p:nvPr>
        </p:nvGraphicFramePr>
        <p:xfrm>
          <a:off x="395537" y="2052637"/>
          <a:ext cx="8367236" cy="3824635"/>
        </p:xfrm>
        <a:graphic>
          <a:graphicData uri="http://schemas.openxmlformats.org/drawingml/2006/chart">
            <c:chart xmlns:c="http://schemas.openxmlformats.org/drawingml/2006/chart" xmlns:r="http://schemas.openxmlformats.org/officeDocument/2006/relationships" r:id="rId4"/>
          </a:graphicData>
        </a:graphic>
      </p:graphicFrame>
      <p:sp>
        <p:nvSpPr>
          <p:cNvPr id="7" name="7 Flecha arriba"/>
          <p:cNvSpPr/>
          <p:nvPr/>
        </p:nvSpPr>
        <p:spPr>
          <a:xfrm>
            <a:off x="4860032" y="2852936"/>
            <a:ext cx="47625" cy="223224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s-MX" sz="1100"/>
          </a:p>
        </p:txBody>
      </p:sp>
      <p:sp>
        <p:nvSpPr>
          <p:cNvPr id="2" name="1 CuadroTexto"/>
          <p:cNvSpPr txBox="1"/>
          <p:nvPr/>
        </p:nvSpPr>
        <p:spPr>
          <a:xfrm>
            <a:off x="2843808" y="4437112"/>
            <a:ext cx="1008112" cy="276999"/>
          </a:xfrm>
          <a:prstGeom prst="rect">
            <a:avLst/>
          </a:prstGeom>
          <a:noFill/>
        </p:spPr>
        <p:txBody>
          <a:bodyPr wrap="square" rtlCol="0">
            <a:spAutoFit/>
          </a:bodyPr>
          <a:lstStyle/>
          <a:p>
            <a:r>
              <a:rPr lang="es-MX" sz="1200" dirty="0" smtClean="0"/>
              <a:t>2015</a:t>
            </a:r>
            <a:endParaRPr lang="es-MX" sz="1200" dirty="0"/>
          </a:p>
        </p:txBody>
      </p:sp>
      <p:sp>
        <p:nvSpPr>
          <p:cNvPr id="3" name="2 CuadroTexto"/>
          <p:cNvSpPr txBox="1"/>
          <p:nvPr/>
        </p:nvSpPr>
        <p:spPr>
          <a:xfrm>
            <a:off x="6300192" y="2708920"/>
            <a:ext cx="720080" cy="276999"/>
          </a:xfrm>
          <a:prstGeom prst="rect">
            <a:avLst/>
          </a:prstGeom>
          <a:noFill/>
        </p:spPr>
        <p:txBody>
          <a:bodyPr wrap="square" rtlCol="0">
            <a:spAutoFit/>
          </a:bodyPr>
          <a:lstStyle/>
          <a:p>
            <a:r>
              <a:rPr lang="es-MX" sz="1200" dirty="0" smtClean="0"/>
              <a:t>2016</a:t>
            </a:r>
            <a:endParaRPr lang="es-MX" sz="1200" dirty="0"/>
          </a:p>
        </p:txBody>
      </p:sp>
    </p:spTree>
    <p:extLst>
      <p:ext uri="{BB962C8B-B14F-4D97-AF65-F5344CB8AC3E}">
        <p14:creationId xmlns="" xmlns:p14="http://schemas.microsoft.com/office/powerpoint/2010/main" val="17670107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195736" y="764637"/>
            <a:ext cx="4104456" cy="1143000"/>
          </a:xfrm>
        </p:spPr>
        <p:txBody>
          <a:bodyPr>
            <a:normAutofit/>
          </a:bodyPr>
          <a:lstStyle/>
          <a:p>
            <a:r>
              <a:rPr lang="es-MX" sz="1200" dirty="0" smtClean="0"/>
              <a:t> INFLUENZA 2016</a:t>
            </a:r>
            <a:endParaRPr lang="es-MX" sz="1200" dirty="0"/>
          </a:p>
        </p:txBody>
      </p:sp>
      <p:pic>
        <p:nvPicPr>
          <p:cNvPr id="6" name="5 Imagen" descr="sLUD FEDERAL.png"/>
          <p:cNvPicPr>
            <a:picLocks noChangeAspect="1"/>
          </p:cNvPicPr>
          <p:nvPr/>
        </p:nvPicPr>
        <p:blipFill>
          <a:blip r:embed="rId3" cstate="print"/>
          <a:stretch>
            <a:fillRect/>
          </a:stretch>
        </p:blipFill>
        <p:spPr>
          <a:xfrm>
            <a:off x="6300192" y="476672"/>
            <a:ext cx="2462581" cy="859465"/>
          </a:xfrm>
          <a:prstGeom prst="rect">
            <a:avLst/>
          </a:prstGeom>
        </p:spPr>
      </p:pic>
      <p:pic>
        <p:nvPicPr>
          <p:cNvPr id="8" name="6 Imagen"/>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395536" y="273017"/>
            <a:ext cx="1512168" cy="947560"/>
          </a:xfrm>
          <a:prstGeom prst="rect">
            <a:avLst/>
          </a:prstGeom>
        </p:spPr>
      </p:pic>
      <p:graphicFrame>
        <p:nvGraphicFramePr>
          <p:cNvPr id="18433" name="Object 1"/>
          <p:cNvGraphicFramePr>
            <a:graphicFrameLocks noChangeAspect="1"/>
          </p:cNvGraphicFramePr>
          <p:nvPr/>
        </p:nvGraphicFramePr>
        <p:xfrm>
          <a:off x="467544" y="1628800"/>
          <a:ext cx="8280920" cy="4320480"/>
        </p:xfrm>
        <a:graphic>
          <a:graphicData uri="http://schemas.openxmlformats.org/presentationml/2006/ole">
            <p:oleObj spid="_x0000_s18433" name="Hoja de cálculo" r:id="rId5" imgW="11287080" imgH="9096285" progId="Excel.Sheet.12">
              <p:embed/>
            </p:oleObj>
          </a:graphicData>
        </a:graphic>
      </p:graphicFrame>
    </p:spTree>
    <p:extLst>
      <p:ext uri="{BB962C8B-B14F-4D97-AF65-F5344CB8AC3E}">
        <p14:creationId xmlns="" xmlns:p14="http://schemas.microsoft.com/office/powerpoint/2010/main" val="27783720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339753" y="1124744"/>
            <a:ext cx="3960440" cy="648072"/>
          </a:xfrm>
        </p:spPr>
        <p:txBody>
          <a:bodyPr>
            <a:normAutofit/>
          </a:bodyPr>
          <a:lstStyle/>
          <a:p>
            <a:r>
              <a:rPr lang="es-MX" sz="2000" dirty="0" smtClean="0"/>
              <a:t>DENGUE 2016</a:t>
            </a:r>
            <a:endParaRPr lang="es-MX" sz="2000" dirty="0"/>
          </a:p>
        </p:txBody>
      </p:sp>
      <p:pic>
        <p:nvPicPr>
          <p:cNvPr id="6" name="5 Imagen" descr="sLUD FEDERAL.png"/>
          <p:cNvPicPr>
            <a:picLocks noChangeAspect="1"/>
          </p:cNvPicPr>
          <p:nvPr/>
        </p:nvPicPr>
        <p:blipFill>
          <a:blip r:embed="rId3" cstate="print"/>
          <a:stretch>
            <a:fillRect/>
          </a:stretch>
        </p:blipFill>
        <p:spPr>
          <a:xfrm>
            <a:off x="6300192" y="476672"/>
            <a:ext cx="2462581" cy="859465"/>
          </a:xfrm>
          <a:prstGeom prst="rect">
            <a:avLst/>
          </a:prstGeom>
        </p:spPr>
      </p:pic>
      <p:pic>
        <p:nvPicPr>
          <p:cNvPr id="7" name="6 Imagen"/>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539552" y="404664"/>
            <a:ext cx="1371581" cy="859465"/>
          </a:xfrm>
          <a:prstGeom prst="rect">
            <a:avLst/>
          </a:prstGeom>
        </p:spPr>
      </p:pic>
      <p:graphicFrame>
        <p:nvGraphicFramePr>
          <p:cNvPr id="3" name="2 Objeto"/>
          <p:cNvGraphicFramePr>
            <a:graphicFrameLocks noChangeAspect="1"/>
          </p:cNvGraphicFramePr>
          <p:nvPr>
            <p:extLst>
              <p:ext uri="{D42A27DB-BD31-4B8C-83A1-F6EECF244321}">
                <p14:modId xmlns="" xmlns:p14="http://schemas.microsoft.com/office/powerpoint/2010/main" val="1481956005"/>
              </p:ext>
            </p:extLst>
          </p:nvPr>
        </p:nvGraphicFramePr>
        <p:xfrm>
          <a:off x="1403648" y="1844824"/>
          <a:ext cx="5760640" cy="1728192"/>
        </p:xfrm>
        <a:graphic>
          <a:graphicData uri="http://schemas.openxmlformats.org/presentationml/2006/ole">
            <p:oleObj spid="_x0000_s2060" name="Hoja de cálculo" r:id="rId5" imgW="4981682" imgH="1533552" progId="Excel.Sheet.12">
              <p:embed/>
            </p:oleObj>
          </a:graphicData>
        </a:graphic>
      </p:graphicFrame>
      <p:graphicFrame>
        <p:nvGraphicFramePr>
          <p:cNvPr id="4" name="3 Objeto"/>
          <p:cNvGraphicFramePr>
            <a:graphicFrameLocks noChangeAspect="1"/>
          </p:cNvGraphicFramePr>
          <p:nvPr>
            <p:extLst>
              <p:ext uri="{D42A27DB-BD31-4B8C-83A1-F6EECF244321}">
                <p14:modId xmlns="" xmlns:p14="http://schemas.microsoft.com/office/powerpoint/2010/main" val="610996904"/>
              </p:ext>
            </p:extLst>
          </p:nvPr>
        </p:nvGraphicFramePr>
        <p:xfrm>
          <a:off x="1225342" y="3933056"/>
          <a:ext cx="6624736" cy="2304256"/>
        </p:xfrm>
        <a:graphic>
          <a:graphicData uri="http://schemas.openxmlformats.org/presentationml/2006/ole">
            <p:oleObj spid="_x0000_s2061" name="Hoja de cálculo" r:id="rId6" imgW="4314860" imgH="2105194" progId="Excel.Sheet.12">
              <p:embed/>
            </p:oleObj>
          </a:graphicData>
        </a:graphic>
      </p:graphicFrame>
    </p:spTree>
    <p:extLst>
      <p:ext uri="{BB962C8B-B14F-4D97-AF65-F5344CB8AC3E}">
        <p14:creationId xmlns="" xmlns:p14="http://schemas.microsoft.com/office/powerpoint/2010/main" val="14536849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051720" y="1124744"/>
            <a:ext cx="4104456" cy="792088"/>
          </a:xfrm>
        </p:spPr>
        <p:txBody>
          <a:bodyPr>
            <a:normAutofit/>
          </a:bodyPr>
          <a:lstStyle/>
          <a:p>
            <a:r>
              <a:rPr lang="es-MX" sz="1800" dirty="0" smtClean="0"/>
              <a:t>DENGUE 2016</a:t>
            </a:r>
            <a:endParaRPr lang="es-MX" sz="1800" dirty="0"/>
          </a:p>
        </p:txBody>
      </p:sp>
      <p:pic>
        <p:nvPicPr>
          <p:cNvPr id="6" name="5 Imagen" descr="sLUD FEDERAL.png"/>
          <p:cNvPicPr>
            <a:picLocks noChangeAspect="1"/>
          </p:cNvPicPr>
          <p:nvPr/>
        </p:nvPicPr>
        <p:blipFill>
          <a:blip r:embed="rId3" cstate="print"/>
          <a:stretch>
            <a:fillRect/>
          </a:stretch>
        </p:blipFill>
        <p:spPr>
          <a:xfrm>
            <a:off x="6300192" y="476672"/>
            <a:ext cx="2462581" cy="859465"/>
          </a:xfrm>
          <a:prstGeom prst="rect">
            <a:avLst/>
          </a:prstGeom>
        </p:spPr>
      </p:pic>
      <p:pic>
        <p:nvPicPr>
          <p:cNvPr id="7" name="6 Imagen"/>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539552" y="404664"/>
            <a:ext cx="1371581" cy="859465"/>
          </a:xfrm>
          <a:prstGeom prst="rect">
            <a:avLst/>
          </a:prstGeom>
        </p:spPr>
      </p:pic>
      <p:graphicFrame>
        <p:nvGraphicFramePr>
          <p:cNvPr id="5" name="1 Gráfico"/>
          <p:cNvGraphicFramePr>
            <a:graphicFrameLocks/>
          </p:cNvGraphicFramePr>
          <p:nvPr>
            <p:extLst>
              <p:ext uri="{D42A27DB-BD31-4B8C-83A1-F6EECF244321}">
                <p14:modId xmlns="" xmlns:p14="http://schemas.microsoft.com/office/powerpoint/2010/main" val="1035453782"/>
              </p:ext>
            </p:extLst>
          </p:nvPr>
        </p:nvGraphicFramePr>
        <p:xfrm>
          <a:off x="755576" y="1700808"/>
          <a:ext cx="7746097" cy="295232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3" name="2 Objeto"/>
          <p:cNvGraphicFramePr>
            <a:graphicFrameLocks noChangeAspect="1"/>
          </p:cNvGraphicFramePr>
          <p:nvPr>
            <p:extLst>
              <p:ext uri="{D42A27DB-BD31-4B8C-83A1-F6EECF244321}">
                <p14:modId xmlns="" xmlns:p14="http://schemas.microsoft.com/office/powerpoint/2010/main" val="982980952"/>
              </p:ext>
            </p:extLst>
          </p:nvPr>
        </p:nvGraphicFramePr>
        <p:xfrm>
          <a:off x="5292080" y="4941168"/>
          <a:ext cx="3057525" cy="1571625"/>
        </p:xfrm>
        <a:graphic>
          <a:graphicData uri="http://schemas.openxmlformats.org/presentationml/2006/ole">
            <p:oleObj spid="_x0000_s3079" name="Hoja de cálculo" r:id="rId6" imgW="3057620" imgH="1571637" progId="Excel.Sheet.12">
              <p:embed/>
            </p:oleObj>
          </a:graphicData>
        </a:graphic>
      </p:graphicFrame>
    </p:spTree>
    <p:extLst>
      <p:ext uri="{BB962C8B-B14F-4D97-AF65-F5344CB8AC3E}">
        <p14:creationId xmlns="" xmlns:p14="http://schemas.microsoft.com/office/powerpoint/2010/main" val="30517459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547664" y="980728"/>
            <a:ext cx="6192688" cy="4647426"/>
          </a:xfrm>
          <a:prstGeom prst="rect">
            <a:avLst/>
          </a:prstGeom>
          <a:noFill/>
        </p:spPr>
        <p:txBody>
          <a:bodyPr wrap="square" rtlCol="0">
            <a:spAutoFit/>
          </a:bodyPr>
          <a:lstStyle/>
          <a:p>
            <a:r>
              <a:rPr lang="es-MX" dirty="0" smtClean="0"/>
              <a:t>Conclusiones: semana 12</a:t>
            </a:r>
          </a:p>
          <a:p>
            <a:endParaRPr lang="es-MX" dirty="0" smtClean="0"/>
          </a:p>
          <a:p>
            <a:endParaRPr lang="es-MX" dirty="0" smtClean="0"/>
          </a:p>
          <a:p>
            <a:endParaRPr lang="es-MX" dirty="0" smtClean="0"/>
          </a:p>
          <a:p>
            <a:r>
              <a:rPr lang="es-MX" sz="1400" dirty="0" smtClean="0">
                <a:latin typeface="Arial Narrow" pitchFamily="34" charset="0"/>
              </a:rPr>
              <a:t>La información de este reporte semanal, procede del sistema suive con un 100% de cobertura de todo el estado,  al igual que los sistemas especiales de plataforma de dengue y de influenza. Pero en el caso de Influenza, se incorpora el boletín nacional  del comportamiento por entidad federativa. </a:t>
            </a:r>
          </a:p>
          <a:p>
            <a:endParaRPr lang="es-MX" sz="1400" dirty="0" smtClean="0">
              <a:latin typeface="Arial Narrow" pitchFamily="34" charset="0"/>
            </a:endParaRPr>
          </a:p>
          <a:p>
            <a:r>
              <a:rPr lang="es-MX" sz="1400" dirty="0" smtClean="0">
                <a:latin typeface="Arial Narrow" pitchFamily="34" charset="0"/>
              </a:rPr>
              <a:t>Queremos destacar que de acuerdo a los datos estatales,  en la curva epidémica semanal de  la influenza  se  observa,  una disminución franca, a partir de la semana 10, lo cual es una noticia favorable; sin embargo se debe de mantener la vigilancia epidemiológica, con mucha atención. En el mosaico de red negativa se observa que todas las unidades USMI, están reportando casos en menor proporción que las semanas anteriores. </a:t>
            </a:r>
          </a:p>
          <a:p>
            <a:endParaRPr lang="es-MX" sz="1400" dirty="0" smtClean="0">
              <a:latin typeface="Arial Narrow" pitchFamily="34" charset="0"/>
            </a:endParaRPr>
          </a:p>
          <a:p>
            <a:r>
              <a:rPr lang="es-MX" sz="1400" dirty="0" smtClean="0">
                <a:latin typeface="Arial Narrow" pitchFamily="34" charset="0"/>
              </a:rPr>
              <a:t>En el caso de la morbilidad general cuya fuente es el SUIVE, se observa un incremento de los casos probables a dengue en un 200% comprado con la misma semana del el año anterior; pero,  la confirmación  de estos casos, es baja. Solo 34 casos  se confirmaron a dengue </a:t>
            </a:r>
            <a:r>
              <a:rPr lang="es-MX" sz="1400" dirty="0" err="1" smtClean="0">
                <a:latin typeface="Arial Narrow" pitchFamily="34" charset="0"/>
              </a:rPr>
              <a:t>clasico</a:t>
            </a:r>
            <a:r>
              <a:rPr lang="es-MX" sz="1400" dirty="0" smtClean="0">
                <a:latin typeface="Arial Narrow" pitchFamily="34" charset="0"/>
              </a:rPr>
              <a:t> y ninguno de tipo grave (hemorrágico)  la mayor frecuencia  se presenta : en la Paz y Los Cabos .</a:t>
            </a:r>
            <a:endParaRPr lang="es-MX" sz="1400" dirty="0">
              <a:latin typeface="Arial Narrow" pitchFamily="34" charset="0"/>
            </a:endParaRPr>
          </a:p>
        </p:txBody>
      </p:sp>
    </p:spTree>
    <p:extLst>
      <p:ext uri="{BB962C8B-B14F-4D97-AF65-F5344CB8AC3E}">
        <p14:creationId xmlns="" xmlns:p14="http://schemas.microsoft.com/office/powerpoint/2010/main" val="639161010"/>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811</TotalTime>
  <Words>297</Words>
  <Application>Microsoft Office PowerPoint</Application>
  <PresentationFormat>Presentación en pantalla (4:3)</PresentationFormat>
  <Paragraphs>29</Paragraphs>
  <Slides>8</Slides>
  <Notes>0</Notes>
  <HiddenSlides>0</HiddenSlides>
  <MMClips>0</MMClips>
  <ScaleCrop>false</ScaleCrop>
  <HeadingPairs>
    <vt:vector size="6" baseType="variant">
      <vt:variant>
        <vt:lpstr>Tema</vt:lpstr>
      </vt:variant>
      <vt:variant>
        <vt:i4>1</vt:i4>
      </vt:variant>
      <vt:variant>
        <vt:lpstr>Servidores OLE incrustados</vt:lpstr>
      </vt:variant>
      <vt:variant>
        <vt:i4>1</vt:i4>
      </vt:variant>
      <vt:variant>
        <vt:lpstr>Títulos de diapositiva</vt:lpstr>
      </vt:variant>
      <vt:variant>
        <vt:i4>8</vt:i4>
      </vt:variant>
    </vt:vector>
  </HeadingPairs>
  <TitlesOfParts>
    <vt:vector size="10" baseType="lpstr">
      <vt:lpstr>Tema de Office</vt:lpstr>
      <vt:lpstr>Hoja de cálculo</vt:lpstr>
      <vt:lpstr>B.C.S.  PANORAMA EPIDEMIOLOGICO 2016</vt:lpstr>
      <vt:lpstr>MORBILIDAD GENERAL </vt:lpstr>
      <vt:lpstr>Diapositiva 3</vt:lpstr>
      <vt:lpstr>INFLUENZA  2016</vt:lpstr>
      <vt:lpstr> INFLUENZA 2016</vt:lpstr>
      <vt:lpstr>DENGUE 2016</vt:lpstr>
      <vt:lpstr>DENGUE 2016</vt:lpstr>
      <vt:lpstr>Diapositiva 8</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HP</dc:creator>
  <cp:lastModifiedBy>Mauricio Bernal Hernández</cp:lastModifiedBy>
  <cp:revision>84</cp:revision>
  <dcterms:created xsi:type="dcterms:W3CDTF">2014-01-30T02:50:58Z</dcterms:created>
  <dcterms:modified xsi:type="dcterms:W3CDTF">2016-08-13T18:53:42Z</dcterms:modified>
</cp:coreProperties>
</file>